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6858000" cx="12192000"/>
  <p:notesSz cx="6858000" cy="9144000"/>
  <p:embeddedFontLst>
    <p:embeddedFont>
      <p:font typeface="Corbel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8" roundtripDataSignature="AMtx7mi8HfHshm2Ub9T1JLETjqDxtwXn5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Corbel-regular.fntdata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Corbel-italic.fntdata"/><Relationship Id="rId25" Type="http://schemas.openxmlformats.org/officeDocument/2006/relationships/font" Target="fonts/Corbel-bold.fntdata"/><Relationship Id="rId28" Type="http://customschemas.google.com/relationships/presentationmetadata" Target="metadata"/><Relationship Id="rId27" Type="http://schemas.openxmlformats.org/officeDocument/2006/relationships/font" Target="fonts/Corbel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0" name="Google Shape;14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f28e6f3d3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7" name="Google Shape;257;g1f28e6f3d37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f28e6f3d37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4" name="Google Shape;264;g1f28e6f3d37_2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0c6e2ba136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0c6e2ba13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0c6e2ba136_1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0c6e2ba136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0c6e2ba136_1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0c6e2ba136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0c6e2ba136_1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0c6e2ba136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0c6e2ba136_1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0c6e2ba136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0c6e2ba136_1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0c6e2ba136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0c6e2ba136_1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0c6e2ba136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2" name="Google Shape;31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2" name="Google Shape;16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9" name="Google Shape;16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6" name="Google Shape;17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1" name="Google Shape;19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f28e6f3d3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5" name="Google Shape;205;g1f28e6f3d37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0" name="Google Shape;22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9" name="Google Shape;22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c6e2ba1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20c6e2ba13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 txBox="1"/>
          <p:nvPr>
            <p:ph type="title"/>
          </p:nvPr>
        </p:nvSpPr>
        <p:spPr>
          <a:xfrm>
            <a:off x="1484311" y="4732865"/>
            <a:ext cx="10018711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2"/>
          <p:cNvSpPr/>
          <p:nvPr>
            <p:ph idx="2" type="pic"/>
          </p:nvPr>
        </p:nvSpPr>
        <p:spPr>
          <a:xfrm>
            <a:off x="2386012" y="932112"/>
            <a:ext cx="8225944" cy="3164976"/>
          </a:xfrm>
          <a:prstGeom prst="roundRect">
            <a:avLst>
              <a:gd fmla="val 43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22"/>
          <p:cNvSpPr txBox="1"/>
          <p:nvPr>
            <p:ph idx="1" type="body"/>
          </p:nvPr>
        </p:nvSpPr>
        <p:spPr>
          <a:xfrm>
            <a:off x="1484311" y="5299603"/>
            <a:ext cx="10018711" cy="493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203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86" name="Google Shape;86;p22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type="title"/>
          </p:nvPr>
        </p:nvSpPr>
        <p:spPr>
          <a:xfrm>
            <a:off x="1484312" y="685800"/>
            <a:ext cx="10018711" cy="30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1484312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2" name="Google Shape;92;p23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4"/>
          <p:cNvSpPr txBox="1"/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4"/>
          <p:cNvSpPr txBox="1"/>
          <p:nvPr>
            <p:ph idx="1" type="body"/>
          </p:nvPr>
        </p:nvSpPr>
        <p:spPr>
          <a:xfrm>
            <a:off x="2436811" y="3428999"/>
            <a:ext cx="8532815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Font typeface="Corbel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Font typeface="Corbe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Corbe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Font typeface="Corbe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Font typeface="Corbel"/>
              <a:buNone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00" name="Google Shape;100;p24"/>
          <p:cNvSpPr txBox="1"/>
          <p:nvPr>
            <p:ph idx="2" type="body"/>
          </p:nvPr>
        </p:nvSpPr>
        <p:spPr>
          <a:xfrm>
            <a:off x="1484311" y="4343400"/>
            <a:ext cx="10018711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1" name="Google Shape;101;p24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4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/>
          <p:nvPr>
            <p:ph type="title"/>
          </p:nvPr>
        </p:nvSpPr>
        <p:spPr>
          <a:xfrm>
            <a:off x="1484313" y="3308581"/>
            <a:ext cx="10018709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5"/>
          <p:cNvSpPr txBox="1"/>
          <p:nvPr>
            <p:ph idx="1" type="body"/>
          </p:nvPr>
        </p:nvSpPr>
        <p:spPr>
          <a:xfrm>
            <a:off x="1484312" y="4777381"/>
            <a:ext cx="1001871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7" name="Google Shape;107;p25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5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6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6"/>
          <p:cNvSpPr txBox="1"/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6"/>
          <p:cNvSpPr txBox="1"/>
          <p:nvPr>
            <p:ph idx="1" type="body"/>
          </p:nvPr>
        </p:nvSpPr>
        <p:spPr>
          <a:xfrm>
            <a:off x="1484313" y="3886200"/>
            <a:ext cx="10018710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None/>
              <a:defRPr b="0" sz="2400" cap="none">
                <a:solidFill>
                  <a:schemeClr val="dk1"/>
                </a:solidFill>
              </a:defRPr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15" name="Google Shape;115;p26"/>
          <p:cNvSpPr txBox="1"/>
          <p:nvPr>
            <p:ph idx="2" type="body"/>
          </p:nvPr>
        </p:nvSpPr>
        <p:spPr>
          <a:xfrm>
            <a:off x="1484312" y="4775200"/>
            <a:ext cx="1001871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6" name="Google Shape;116;p26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6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/>
          <p:nvPr>
            <p:ph type="title"/>
          </p:nvPr>
        </p:nvSpPr>
        <p:spPr>
          <a:xfrm>
            <a:off x="1484313" y="685800"/>
            <a:ext cx="10018712" cy="2727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7"/>
          <p:cNvSpPr txBox="1"/>
          <p:nvPr>
            <p:ph idx="1" type="body"/>
          </p:nvPr>
        </p:nvSpPr>
        <p:spPr>
          <a:xfrm>
            <a:off x="1484312" y="3505200"/>
            <a:ext cx="10018713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 cap="none">
                <a:solidFill>
                  <a:schemeClr val="dk1"/>
                </a:solidFill>
              </a:defRPr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22" name="Google Shape;122;p27"/>
          <p:cNvSpPr txBox="1"/>
          <p:nvPr>
            <p:ph idx="2" type="body"/>
          </p:nvPr>
        </p:nvSpPr>
        <p:spPr>
          <a:xfrm>
            <a:off x="1484311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3" name="Google Shape;123;p27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7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8"/>
          <p:cNvSpPr txBox="1"/>
          <p:nvPr>
            <p:ph idx="1" type="body"/>
          </p:nvPr>
        </p:nvSpPr>
        <p:spPr>
          <a:xfrm rot="5400000">
            <a:off x="4931566" y="-780257"/>
            <a:ext cx="3124201" cy="10018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29" name="Google Shape;129;p28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8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type="title"/>
          </p:nvPr>
        </p:nvSpPr>
        <p:spPr>
          <a:xfrm rot="5400000">
            <a:off x="8065140" y="2353316"/>
            <a:ext cx="5105400" cy="177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9"/>
          <p:cNvSpPr txBox="1"/>
          <p:nvPr>
            <p:ph idx="1" type="body"/>
          </p:nvPr>
        </p:nvSpPr>
        <p:spPr>
          <a:xfrm rot="5400000">
            <a:off x="2941483" y="-771371"/>
            <a:ext cx="5105400" cy="8019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35" name="Google Shape;135;p29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9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14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4" name="Google Shape;24;p14"/>
            <p:cNvSpPr/>
            <p:nvPr/>
          </p:nvSpPr>
          <p:spPr>
            <a:xfrm>
              <a:off x="3367088" y="-4763"/>
              <a:ext cx="1063625" cy="2782888"/>
            </a:xfrm>
            <a:custGeom>
              <a:rect b="b" l="l" r="r" t="t"/>
              <a:pathLst>
                <a:path extrusionOk="0" h="1753" w="670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Google Shape;25;p14"/>
            <p:cNvSpPr/>
            <p:nvPr/>
          </p:nvSpPr>
          <p:spPr>
            <a:xfrm>
              <a:off x="2928938" y="-4763"/>
              <a:ext cx="1035050" cy="2673350"/>
            </a:xfrm>
            <a:custGeom>
              <a:rect b="b" l="l" r="r" t="t"/>
              <a:pathLst>
                <a:path extrusionOk="0" h="1684" w="652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Google Shape;26;p14"/>
            <p:cNvSpPr/>
            <p:nvPr/>
          </p:nvSpPr>
          <p:spPr>
            <a:xfrm>
              <a:off x="2928938" y="2582862"/>
              <a:ext cx="2693987" cy="4275138"/>
            </a:xfrm>
            <a:custGeom>
              <a:rect b="b" l="l" r="r" t="t"/>
              <a:pathLst>
                <a:path extrusionOk="0" h="2693" w="1697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Google Shape;27;p14"/>
            <p:cNvSpPr/>
            <p:nvPr/>
          </p:nvSpPr>
          <p:spPr>
            <a:xfrm>
              <a:off x="3371850" y="2692400"/>
              <a:ext cx="3332162" cy="4165600"/>
            </a:xfrm>
            <a:custGeom>
              <a:rect b="b" l="l" r="r" t="t"/>
              <a:pathLst>
                <a:path extrusionOk="0" h="2624" w="2099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7B470B"/>
            </a:solidFill>
            <a:ln>
              <a:noFill/>
            </a:ln>
          </p:spPr>
        </p:sp>
        <p:sp>
          <p:nvSpPr>
            <p:cNvPr id="28" name="Google Shape;28;p14"/>
            <p:cNvSpPr/>
            <p:nvPr/>
          </p:nvSpPr>
          <p:spPr>
            <a:xfrm>
              <a:off x="3367088" y="2687637"/>
              <a:ext cx="4576762" cy="4170363"/>
            </a:xfrm>
            <a:custGeom>
              <a:rect b="b" l="l" r="r" t="t"/>
              <a:pathLst>
                <a:path extrusionOk="0" h="2627" w="2883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6B10"/>
            </a:solidFill>
            <a:ln>
              <a:noFill/>
            </a:ln>
          </p:spPr>
        </p:sp>
        <p:sp>
          <p:nvSpPr>
            <p:cNvPr id="29" name="Google Shape;29;p14"/>
            <p:cNvSpPr/>
            <p:nvPr/>
          </p:nvSpPr>
          <p:spPr>
            <a:xfrm>
              <a:off x="2928938" y="2578100"/>
              <a:ext cx="3584575" cy="4279900"/>
            </a:xfrm>
            <a:custGeom>
              <a:rect b="b" l="l" r="r" t="t"/>
              <a:pathLst>
                <a:path extrusionOk="0" h="2696" w="2258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30" name="Google Shape;30;p14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3045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14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1" type="ftr"/>
          </p:nvPr>
        </p:nvSpPr>
        <p:spPr>
          <a:xfrm>
            <a:off x="5332412" y="5883275"/>
            <a:ext cx="43240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5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5"/>
          <p:cNvSpPr txBox="1"/>
          <p:nvPr>
            <p:ph idx="1" type="body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4958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B96B10"/>
              </a:buClr>
              <a:buSzPts val="3480"/>
              <a:buChar char="•"/>
              <a:defRPr/>
            </a:lvl1pPr>
            <a:lvl2pPr indent="-4127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90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610"/>
              <a:buChar char="•"/>
              <a:defRPr/>
            </a:lvl3pPr>
            <a:lvl4pPr indent="-37591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320"/>
              <a:buChar char="•"/>
              <a:defRPr/>
            </a:lvl4pPr>
            <a:lvl5pPr indent="-357504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5"/>
          <p:cNvSpPr txBox="1"/>
          <p:nvPr>
            <p:ph idx="12" type="sldNum"/>
          </p:nvPr>
        </p:nvSpPr>
        <p:spPr>
          <a:xfrm>
            <a:off x="10951856" y="5867131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6"/>
          <p:cNvSpPr txBox="1"/>
          <p:nvPr>
            <p:ph type="title"/>
          </p:nvPr>
        </p:nvSpPr>
        <p:spPr>
          <a:xfrm>
            <a:off x="2572279" y="2666999"/>
            <a:ext cx="8930747" cy="21103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6"/>
          <p:cNvSpPr txBox="1"/>
          <p:nvPr>
            <p:ph idx="1" type="body"/>
          </p:nvPr>
        </p:nvSpPr>
        <p:spPr>
          <a:xfrm>
            <a:off x="2572278" y="4777381"/>
            <a:ext cx="893074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4" name="Google Shape;44;p16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7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7"/>
          <p:cNvSpPr txBox="1"/>
          <p:nvPr>
            <p:ph idx="1" type="body"/>
          </p:nvPr>
        </p:nvSpPr>
        <p:spPr>
          <a:xfrm>
            <a:off x="1484312" y="2666999"/>
            <a:ext cx="4895055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96B10"/>
              </a:buClr>
              <a:buSzPts val="2610"/>
              <a:buChar char="•"/>
              <a:defRPr sz="1800"/>
            </a:lvl1pPr>
            <a:lvl2pPr indent="-37591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320"/>
              <a:buChar char="•"/>
              <a:defRPr sz="1600"/>
            </a:lvl2pPr>
            <a:lvl3pPr indent="-35750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Char char="•"/>
              <a:defRPr sz="1400"/>
            </a:lvl3pPr>
            <a:lvl4pPr indent="-33908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1740"/>
              <a:buChar char="•"/>
              <a:defRPr sz="1200"/>
            </a:lvl4pPr>
            <a:lvl5pPr indent="-33908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1740"/>
              <a:buChar char="•"/>
              <a:defRPr sz="1200"/>
            </a:lvl5pPr>
            <a:lvl6pPr indent="-33908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50" name="Google Shape;50;p17"/>
          <p:cNvSpPr txBox="1"/>
          <p:nvPr>
            <p:ph idx="2" type="body"/>
          </p:nvPr>
        </p:nvSpPr>
        <p:spPr>
          <a:xfrm>
            <a:off x="6607967" y="2667000"/>
            <a:ext cx="4895056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96B10"/>
              </a:buClr>
              <a:buSzPts val="2610"/>
              <a:buChar char="•"/>
              <a:defRPr sz="1800"/>
            </a:lvl1pPr>
            <a:lvl2pPr indent="-37591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320"/>
              <a:buChar char="•"/>
              <a:defRPr sz="1600"/>
            </a:lvl2pPr>
            <a:lvl3pPr indent="-35750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Char char="•"/>
              <a:defRPr sz="1400"/>
            </a:lvl3pPr>
            <a:lvl4pPr indent="-33908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1740"/>
              <a:buChar char="•"/>
              <a:defRPr sz="1200"/>
            </a:lvl4pPr>
            <a:lvl5pPr indent="-33908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1740"/>
              <a:buChar char="•"/>
              <a:defRPr sz="1200"/>
            </a:lvl5pPr>
            <a:lvl6pPr indent="-33908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51" name="Google Shape;51;p17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" type="body"/>
          </p:nvPr>
        </p:nvSpPr>
        <p:spPr>
          <a:xfrm>
            <a:off x="1772179" y="2658533"/>
            <a:ext cx="460718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>
                <a:solidFill>
                  <a:srgbClr val="B96B10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320"/>
              <a:buNone/>
              <a:defRPr b="1" sz="1600"/>
            </a:lvl9pPr>
          </a:lstStyle>
          <a:p/>
        </p:txBody>
      </p:sp>
      <p:sp>
        <p:nvSpPr>
          <p:cNvPr id="57" name="Google Shape;57;p18"/>
          <p:cNvSpPr txBox="1"/>
          <p:nvPr>
            <p:ph idx="2" type="body"/>
          </p:nvPr>
        </p:nvSpPr>
        <p:spPr>
          <a:xfrm>
            <a:off x="1484311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96B10"/>
              </a:buClr>
              <a:buSzPts val="2610"/>
              <a:buChar char="•"/>
              <a:defRPr sz="1800"/>
            </a:lvl1pPr>
            <a:lvl2pPr indent="-37591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320"/>
              <a:buChar char="•"/>
              <a:defRPr sz="1600"/>
            </a:lvl2pPr>
            <a:lvl3pPr indent="-35750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Char char="•"/>
              <a:defRPr sz="1400"/>
            </a:lvl3pPr>
            <a:lvl4pPr indent="-33908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1740"/>
              <a:buChar char="•"/>
              <a:defRPr sz="1200"/>
            </a:lvl4pPr>
            <a:lvl5pPr indent="-33908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1740"/>
              <a:buChar char="•"/>
              <a:defRPr sz="1200"/>
            </a:lvl5pPr>
            <a:lvl6pPr indent="-33908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58" name="Google Shape;58;p18"/>
          <p:cNvSpPr txBox="1"/>
          <p:nvPr>
            <p:ph idx="3" type="body"/>
          </p:nvPr>
        </p:nvSpPr>
        <p:spPr>
          <a:xfrm>
            <a:off x="6880487" y="2667000"/>
            <a:ext cx="4622537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>
                <a:solidFill>
                  <a:srgbClr val="B96B10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320"/>
              <a:buNone/>
              <a:defRPr b="1" sz="1600"/>
            </a:lvl9pPr>
          </a:lstStyle>
          <a:p/>
        </p:txBody>
      </p:sp>
      <p:sp>
        <p:nvSpPr>
          <p:cNvPr id="59" name="Google Shape;59;p18"/>
          <p:cNvSpPr txBox="1"/>
          <p:nvPr>
            <p:ph idx="4" type="body"/>
          </p:nvPr>
        </p:nvSpPr>
        <p:spPr>
          <a:xfrm>
            <a:off x="6607967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96B10"/>
              </a:buClr>
              <a:buSzPts val="2610"/>
              <a:buChar char="•"/>
              <a:defRPr sz="1800"/>
            </a:lvl1pPr>
            <a:lvl2pPr indent="-37591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320"/>
              <a:buChar char="•"/>
              <a:defRPr sz="1600"/>
            </a:lvl2pPr>
            <a:lvl3pPr indent="-35750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Char char="•"/>
              <a:defRPr sz="1400"/>
            </a:lvl3pPr>
            <a:lvl4pPr indent="-33908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1740"/>
              <a:buChar char="•"/>
              <a:defRPr sz="1200"/>
            </a:lvl4pPr>
            <a:lvl5pPr indent="-33908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1740"/>
              <a:buChar char="•"/>
              <a:defRPr sz="1200"/>
            </a:lvl5pPr>
            <a:lvl6pPr indent="-33908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60" name="Google Shape;60;p18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8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9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9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1484312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" type="body"/>
          </p:nvPr>
        </p:nvSpPr>
        <p:spPr>
          <a:xfrm>
            <a:off x="5262033" y="685799"/>
            <a:ext cx="6240990" cy="5105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1275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Char char="•"/>
              <a:defRPr sz="2000"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 sz="1800"/>
            </a:lvl2pPr>
            <a:lvl3pPr indent="-37591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3pPr>
            <a:lvl4pPr indent="-35750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4pPr>
            <a:lvl5pPr indent="-357504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5pPr>
            <a:lvl6pPr indent="-357504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6pPr>
            <a:lvl7pPr indent="-357504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7pPr>
            <a:lvl8pPr indent="-35750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8pPr>
            <a:lvl9pPr indent="-35750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Char char="•"/>
              <a:defRPr sz="1400"/>
            </a:lvl9pPr>
          </a:lstStyle>
          <a:p/>
        </p:txBody>
      </p:sp>
      <p:sp>
        <p:nvSpPr>
          <p:cNvPr id="71" name="Google Shape;71;p20"/>
          <p:cNvSpPr txBox="1"/>
          <p:nvPr>
            <p:ph idx="2" type="body"/>
          </p:nvPr>
        </p:nvSpPr>
        <p:spPr>
          <a:xfrm>
            <a:off x="1484312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232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72" name="Google Shape;72;p20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1"/>
          <p:cNvSpPr txBox="1"/>
          <p:nvPr>
            <p:ph type="title"/>
          </p:nvPr>
        </p:nvSpPr>
        <p:spPr>
          <a:xfrm>
            <a:off x="1482724" y="1752599"/>
            <a:ext cx="542615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b="0"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1"/>
          <p:cNvSpPr/>
          <p:nvPr>
            <p:ph idx="2" type="pic"/>
          </p:nvPr>
        </p:nvSpPr>
        <p:spPr>
          <a:xfrm>
            <a:off x="7594682" y="914400"/>
            <a:ext cx="3280974" cy="4572000"/>
          </a:xfrm>
          <a:prstGeom prst="roundRect">
            <a:avLst>
              <a:gd fmla="val 42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21"/>
          <p:cNvSpPr txBox="1"/>
          <p:nvPr>
            <p:ph idx="1" type="body"/>
          </p:nvPr>
        </p:nvSpPr>
        <p:spPr>
          <a:xfrm>
            <a:off x="1482724" y="3124199"/>
            <a:ext cx="5426158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79" name="Google Shape;79;p21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2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7" name="Google Shape;7;p12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" name="Google Shape;8;p12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9" name="Google Shape;9;p12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0" name="Google Shape;10;p12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470B"/>
            </a:solidFill>
            <a:ln>
              <a:noFill/>
            </a:ln>
          </p:spPr>
        </p:sp>
        <p:sp>
          <p:nvSpPr>
            <p:cNvPr id="11" name="Google Shape;11;p12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96B10"/>
            </a:solidFill>
            <a:ln>
              <a:noFill/>
            </a:ln>
          </p:spPr>
        </p:sp>
        <p:sp>
          <p:nvSpPr>
            <p:cNvPr id="12" name="Google Shape;12;p12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3" name="Google Shape;13;p12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 i="0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" type="body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4958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B96B10"/>
              </a:buClr>
              <a:buSzPts val="348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9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94335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61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75919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3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57504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57504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57504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57504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6B10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57504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B96B10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5" name="Google Shape;15;p12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6" name="Google Shape;16;p12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7" name="Google Shape;17;p1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youtube.com/watch?v=FJQr52HP-UM" TargetMode="External"/><Relationship Id="rId4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Relationship Id="rId4" Type="http://schemas.openxmlformats.org/officeDocument/2006/relationships/image" Target="../media/image6.jpg"/><Relationship Id="rId5" Type="http://schemas.openxmlformats.org/officeDocument/2006/relationships/image" Target="../media/image21.jpg"/></Relationships>
</file>

<file path=ppt/slides/_rels/slide9.xml.rels><?xml version="1.0" encoding="UTF-8" standalone="yes"?><Relationships xmlns="http://schemas.openxmlformats.org/package/2006/relationships"><Relationship Id="rId10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Relationship Id="rId4" Type="http://schemas.openxmlformats.org/officeDocument/2006/relationships/image" Target="../media/image4.jpg"/><Relationship Id="rId9" Type="http://schemas.openxmlformats.org/officeDocument/2006/relationships/image" Target="../media/image11.jpg"/><Relationship Id="rId5" Type="http://schemas.openxmlformats.org/officeDocument/2006/relationships/image" Target="../media/image5.jpg"/><Relationship Id="rId6" Type="http://schemas.openxmlformats.org/officeDocument/2006/relationships/image" Target="../media/image13.jpg"/><Relationship Id="rId7" Type="http://schemas.openxmlformats.org/officeDocument/2006/relationships/image" Target="../media/image10.jpg"/><Relationship Id="rId8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43" name="Google Shape;143;p1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4" name="Google Shape;144;p1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5" name="Google Shape;145;p1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46" name="Google Shape;146;p1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470B"/>
            </a:solidFill>
            <a:ln>
              <a:noFill/>
            </a:ln>
          </p:spPr>
        </p:sp>
        <p:sp>
          <p:nvSpPr>
            <p:cNvPr id="147" name="Google Shape;147;p1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96B10"/>
            </a:solidFill>
            <a:ln>
              <a:noFill/>
            </a:ln>
          </p:spPr>
        </p:sp>
        <p:sp>
          <p:nvSpPr>
            <p:cNvPr id="148" name="Google Shape;148;p1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49" name="Google Shape;149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A picture containing indoor, projector&#10;&#10;Description automatically generated" id="150" name="Google Shape;150;p1"/>
          <p:cNvPicPr preferRelativeResize="0"/>
          <p:nvPr/>
        </p:nvPicPr>
        <p:blipFill rotWithShape="1">
          <a:blip r:embed="rId4">
            <a:alphaModFix/>
          </a:blip>
          <a:srcRect b="2" l="0" r="2" t="2936"/>
          <a:stretch/>
        </p:blipFill>
        <p:spPr>
          <a:xfrm>
            <a:off x="6892924" y="10"/>
            <a:ext cx="5299077" cy="6857990"/>
          </a:xfrm>
          <a:custGeom>
            <a:rect b="b" l="l" r="r" t="t"/>
            <a:pathLst>
              <a:path extrusionOk="0" h="6858000" w="5299077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151" name="Google Shape;151;p1"/>
          <p:cNvGrpSpPr/>
          <p:nvPr/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152" name="Google Shape;152;p1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3" name="Google Shape;153;p1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4" name="Google Shape;154;p1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5" name="Google Shape;155;p1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470B"/>
            </a:solidFill>
            <a:ln>
              <a:noFill/>
            </a:ln>
          </p:spPr>
        </p:sp>
        <p:sp>
          <p:nvSpPr>
            <p:cNvPr id="156" name="Google Shape;156;p1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96B10"/>
            </a:solidFill>
            <a:ln>
              <a:noFill/>
            </a:ln>
          </p:spPr>
        </p:sp>
        <p:sp>
          <p:nvSpPr>
            <p:cNvPr id="157" name="Google Shape;157;p1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58" name="Google Shape;158;p1"/>
          <p:cNvSpPr txBox="1"/>
          <p:nvPr/>
        </p:nvSpPr>
        <p:spPr>
          <a:xfrm>
            <a:off x="972080" y="1561662"/>
            <a:ext cx="5260680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sng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NibblesBot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"/>
          <p:cNvSpPr txBox="1"/>
          <p:nvPr/>
        </p:nvSpPr>
        <p:spPr>
          <a:xfrm>
            <a:off x="967537" y="2605689"/>
            <a:ext cx="5260680" cy="19242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Ethen Carrell</a:t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Charles Moertle</a:t>
            </a:r>
            <a:endParaRPr b="0" i="0" sz="20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Calab Reeder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f28e6f3d37_2_0"/>
          <p:cNvSpPr txBox="1"/>
          <p:nvPr/>
        </p:nvSpPr>
        <p:spPr>
          <a:xfrm>
            <a:off x="1674519" y="169333"/>
            <a:ext cx="4431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Computer Vision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1f28e6f3d37_2_0"/>
          <p:cNvSpPr txBox="1"/>
          <p:nvPr/>
        </p:nvSpPr>
        <p:spPr>
          <a:xfrm>
            <a:off x="1065373" y="2728553"/>
            <a:ext cx="56493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Using </a:t>
            </a:r>
            <a:r>
              <a:rPr lang="en-US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centroid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detection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Mask the image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Calculate moments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Derive the centroid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1714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61" name="Google Shape;261;g1f28e6f3d37_2_0" title="Masked Image Centroid Detectio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2675" y="1039462"/>
            <a:ext cx="7336250" cy="550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f28e6f3d37_2_11"/>
          <p:cNvSpPr txBox="1"/>
          <p:nvPr/>
        </p:nvSpPr>
        <p:spPr>
          <a:xfrm>
            <a:off x="1674519" y="169333"/>
            <a:ext cx="4431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Computer Vision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1f28e6f3d37_2_11"/>
          <p:cNvSpPr txBox="1"/>
          <p:nvPr/>
        </p:nvSpPr>
        <p:spPr>
          <a:xfrm>
            <a:off x="2163675" y="1254725"/>
            <a:ext cx="64575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Future planned software:</a:t>
            </a:r>
            <a:endParaRPr sz="2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810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bel"/>
              <a:buAutoNum type="arabicPeriod"/>
            </a:pPr>
            <a:r>
              <a:rPr lang="en-US" sz="2400">
                <a:latin typeface="Corbel"/>
                <a:ea typeface="Corbel"/>
                <a:cs typeface="Corbel"/>
                <a:sym typeface="Corbel"/>
              </a:rPr>
              <a:t>Combine ORB and Centroid</a:t>
            </a:r>
            <a:endParaRPr sz="2400">
              <a:latin typeface="Corbel"/>
              <a:ea typeface="Corbel"/>
              <a:cs typeface="Corbel"/>
              <a:sym typeface="Corbel"/>
            </a:endParaRPr>
          </a:p>
          <a:p>
            <a:pPr indent="-3810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bel"/>
              <a:buAutoNum type="alphaLcParenR"/>
            </a:pPr>
            <a:r>
              <a:rPr lang="en-US" sz="2400">
                <a:latin typeface="Corbel"/>
                <a:ea typeface="Corbel"/>
                <a:cs typeface="Corbel"/>
                <a:sym typeface="Corbel"/>
              </a:rPr>
              <a:t>Dynamic cropping of image</a:t>
            </a:r>
            <a:endParaRPr sz="2400">
              <a:latin typeface="Corbel"/>
              <a:ea typeface="Corbel"/>
              <a:cs typeface="Corbel"/>
              <a:sym typeface="Corbel"/>
            </a:endParaRPr>
          </a:p>
          <a:p>
            <a:pPr indent="-3810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bel"/>
              <a:buAutoNum type="alphaLcParenR"/>
            </a:pPr>
            <a:r>
              <a:rPr lang="en-US" sz="2400">
                <a:latin typeface="Corbel"/>
                <a:ea typeface="Corbel"/>
                <a:cs typeface="Corbel"/>
                <a:sym typeface="Corbel"/>
              </a:rPr>
              <a:t>Drive towards and push with centroid</a:t>
            </a:r>
            <a:endParaRPr sz="2400"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rbel"/>
                <a:ea typeface="Corbel"/>
                <a:cs typeface="Corbel"/>
                <a:sym typeface="Corbel"/>
              </a:rPr>
              <a:t>	</a:t>
            </a:r>
            <a:endParaRPr sz="2400"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rbel"/>
                <a:ea typeface="Corbel"/>
                <a:cs typeface="Corbel"/>
                <a:sym typeface="Corbel"/>
              </a:rPr>
              <a:t>	2.      CV to detect block orientation</a:t>
            </a:r>
            <a:endParaRPr sz="2400">
              <a:latin typeface="Corbel"/>
              <a:ea typeface="Corbel"/>
              <a:cs typeface="Corbel"/>
              <a:sym typeface="Corbel"/>
            </a:endParaRPr>
          </a:p>
          <a:p>
            <a:pPr indent="-38100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bel"/>
              <a:buAutoNum type="alphaLcParenR"/>
            </a:pPr>
            <a:r>
              <a:rPr lang="en-US" sz="2400">
                <a:latin typeface="Corbel"/>
                <a:ea typeface="Corbel"/>
                <a:cs typeface="Corbel"/>
                <a:sym typeface="Corbel"/>
              </a:rPr>
              <a:t>Orientation relative to black tape wall</a:t>
            </a:r>
            <a:endParaRPr sz="2400">
              <a:latin typeface="Corbel"/>
              <a:ea typeface="Corbel"/>
              <a:cs typeface="Corbel"/>
              <a:sym typeface="Corbel"/>
            </a:endParaRPr>
          </a:p>
          <a:p>
            <a:pPr indent="-38100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bel"/>
              <a:buAutoNum type="alphaLcParenR"/>
            </a:pPr>
            <a:r>
              <a:rPr lang="en-US" sz="2400">
                <a:latin typeface="Corbel"/>
                <a:ea typeface="Corbel"/>
                <a:cs typeface="Corbel"/>
                <a:sym typeface="Corbel"/>
              </a:rPr>
              <a:t>Used especially for block rotation</a:t>
            </a:r>
            <a:endParaRPr sz="2400">
              <a:latin typeface="Corbel"/>
              <a:ea typeface="Corbel"/>
              <a:cs typeface="Corbel"/>
              <a:sym typeface="Corbel"/>
            </a:endParaRPr>
          </a:p>
          <a:p>
            <a:pPr indent="-1714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1714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0c6e2ba136_1_0"/>
          <p:cNvSpPr txBox="1"/>
          <p:nvPr/>
        </p:nvSpPr>
        <p:spPr>
          <a:xfrm>
            <a:off x="1755325" y="204100"/>
            <a:ext cx="4574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Experimental Design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3" name="Google Shape;273;g20c6e2ba136_1_0"/>
          <p:cNvSpPr txBox="1"/>
          <p:nvPr/>
        </p:nvSpPr>
        <p:spPr>
          <a:xfrm>
            <a:off x="1755325" y="1328050"/>
            <a:ext cx="7239000" cy="47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Times New Roman"/>
              <a:buChar char="●"/>
            </a:pPr>
            <a:r>
              <a:rPr lang="en-US" sz="2700">
                <a:latin typeface="Times New Roman"/>
                <a:ea typeface="Times New Roman"/>
                <a:cs typeface="Times New Roman"/>
                <a:sym typeface="Times New Roman"/>
              </a:rPr>
              <a:t>Experiment 1: Find Block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Times New Roman"/>
              <a:buChar char="●"/>
            </a:pPr>
            <a:r>
              <a:rPr lang="en-US" sz="2700">
                <a:latin typeface="Times New Roman"/>
                <a:ea typeface="Times New Roman"/>
                <a:cs typeface="Times New Roman"/>
                <a:sym typeface="Times New Roman"/>
              </a:rPr>
              <a:t>Experiment 2: Boundary Check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Times New Roman"/>
              <a:buChar char="●"/>
            </a:pPr>
            <a:r>
              <a:rPr lang="en-US" sz="2700">
                <a:latin typeface="Times New Roman"/>
                <a:ea typeface="Times New Roman"/>
                <a:cs typeface="Times New Roman"/>
                <a:sym typeface="Times New Roman"/>
              </a:rPr>
              <a:t>Experiment 3: Approaching a Block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Times New Roman"/>
              <a:buChar char="●"/>
            </a:pPr>
            <a:r>
              <a:rPr lang="en-US" sz="2700">
                <a:latin typeface="Times New Roman"/>
                <a:ea typeface="Times New Roman"/>
                <a:cs typeface="Times New Roman"/>
                <a:sym typeface="Times New Roman"/>
              </a:rPr>
              <a:t>Experiment 4: Pushing a Block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Times New Roman"/>
              <a:buChar char="●"/>
            </a:pPr>
            <a:r>
              <a:rPr lang="en-US" sz="2700">
                <a:latin typeface="Times New Roman"/>
                <a:ea typeface="Times New Roman"/>
                <a:cs typeface="Times New Roman"/>
                <a:sym typeface="Times New Roman"/>
              </a:rPr>
              <a:t>Experiment 5: Block Navigation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Times New Roman"/>
              <a:buChar char="●"/>
            </a:pPr>
            <a:r>
              <a:rPr lang="en-US" sz="2700">
                <a:latin typeface="Times New Roman"/>
                <a:ea typeface="Times New Roman"/>
                <a:cs typeface="Times New Roman"/>
                <a:sym typeface="Times New Roman"/>
              </a:rPr>
              <a:t>Experiment 6: Solve Puzzle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0c6e2ba136_1_14"/>
          <p:cNvSpPr txBox="1"/>
          <p:nvPr/>
        </p:nvSpPr>
        <p:spPr>
          <a:xfrm>
            <a:off x="1755325" y="204100"/>
            <a:ext cx="628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Experiment 1: Find Block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9" name="Google Shape;279;g20c6e2ba136_1_14"/>
          <p:cNvSpPr txBox="1"/>
          <p:nvPr/>
        </p:nvSpPr>
        <p:spPr>
          <a:xfrm>
            <a:off x="1604300" y="1483175"/>
            <a:ext cx="8765700" cy="4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lphaUcPeriod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 block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romanLcPeriod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 a block on the map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lphaLcPeriod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Blocks will be in the same spot and orientation each test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lphaLcPeriod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Robot will always start in the same corner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romanLcPeriod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Approach block and stop before bumping into it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lphaLcPeriod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Does not have to be directly facing the block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romanLcPeriod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Read the symbol from the block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lphaLcPeriod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Attempt to read the symbol from multiple orientations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romanLcPeriod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 orientation of the block in relation to boundary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lphaLcPeriod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Degrees will be documented in a similar format as Odometry: -180, -90, 0, 90, 180</a:t>
            </a:r>
            <a:endParaRPr sz="2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0c6e2ba136_1_18"/>
          <p:cNvSpPr txBox="1"/>
          <p:nvPr/>
        </p:nvSpPr>
        <p:spPr>
          <a:xfrm>
            <a:off x="1755325" y="204100"/>
            <a:ext cx="7269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Experiment 2: Boundary Check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5" name="Google Shape;285;g20c6e2ba136_1_18"/>
          <p:cNvSpPr txBox="1"/>
          <p:nvPr/>
        </p:nvSpPr>
        <p:spPr>
          <a:xfrm>
            <a:off x="1755325" y="1592000"/>
            <a:ext cx="62619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lphaUcPeriod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Check if wall boundary is working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romanLcPeriod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Robot cannot cross black tape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romanLcPeriod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Robot must turn if driving towards the corner of the boundary</a:t>
            </a:r>
            <a:endParaRPr sz="2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0c6e2ba136_1_22"/>
          <p:cNvSpPr txBox="1"/>
          <p:nvPr/>
        </p:nvSpPr>
        <p:spPr>
          <a:xfrm>
            <a:off x="1755325" y="204100"/>
            <a:ext cx="7677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Experiment 3: Approaching the Block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1" name="Google Shape;291;g20c6e2ba136_1_22"/>
          <p:cNvSpPr txBox="1"/>
          <p:nvPr/>
        </p:nvSpPr>
        <p:spPr>
          <a:xfrm>
            <a:off x="1755325" y="1347100"/>
            <a:ext cx="8874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lphaUcPeriod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Approach block parallel from front (bottom of letter)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romanLcPeriod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approach the block parallel to one of the faces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romanLcPeriod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Next attempt to approach block using identified front face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lphaLcPeriod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Will require moving around block until on front faced side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lphaLcPeriod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Must not accidently move the block in the process</a:t>
            </a:r>
            <a:endParaRPr sz="2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0c6e2ba136_1_26"/>
          <p:cNvSpPr txBox="1"/>
          <p:nvPr/>
        </p:nvSpPr>
        <p:spPr>
          <a:xfrm>
            <a:off x="1755325" y="204100"/>
            <a:ext cx="684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Experiment 4: Pushing the block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7" name="Google Shape;297;g20c6e2ba136_1_26"/>
          <p:cNvSpPr txBox="1"/>
          <p:nvPr/>
        </p:nvSpPr>
        <p:spPr>
          <a:xfrm>
            <a:off x="1755325" y="1415150"/>
            <a:ext cx="70920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lphaUcPeriod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Push block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romanLcPeriod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Push blocks in a straight line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romanLcPeriod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Try rotating blocks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romanLcPeriod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Push blocks while turning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lphaLcPeriod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Robot must avoid pushing blocks across the boundary</a:t>
            </a:r>
            <a:endParaRPr sz="2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0c6e2ba136_1_30"/>
          <p:cNvSpPr txBox="1"/>
          <p:nvPr/>
        </p:nvSpPr>
        <p:spPr>
          <a:xfrm>
            <a:off x="1755325" y="204100"/>
            <a:ext cx="6806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Experiment 5: Block Navigation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3" name="Google Shape;303;g20c6e2ba136_1_30"/>
          <p:cNvSpPr txBox="1"/>
          <p:nvPr/>
        </p:nvSpPr>
        <p:spPr>
          <a:xfrm>
            <a:off x="1755325" y="1279075"/>
            <a:ext cx="69969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lphaUcPeriod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Navigate around blocks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romanLcPeriod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Keep awareness of multiple blocks by not bumping into any of them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romanLcPeriod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Must be able to understand which movements are acceptable in all situations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lphaLcPeriod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Acceptable in the sense a movement will not unintentionally move a block</a:t>
            </a:r>
            <a:endParaRPr sz="2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0c6e2ba136_1_34"/>
          <p:cNvSpPr txBox="1"/>
          <p:nvPr/>
        </p:nvSpPr>
        <p:spPr>
          <a:xfrm>
            <a:off x="1755325" y="204100"/>
            <a:ext cx="6547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Experimental 6: Solve Puzzle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9" name="Google Shape;309;g20c6e2ba136_1_34"/>
          <p:cNvSpPr txBox="1"/>
          <p:nvPr/>
        </p:nvSpPr>
        <p:spPr>
          <a:xfrm>
            <a:off x="1755325" y="1279075"/>
            <a:ext cx="6833400" cy="3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lphaUcPeriod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Push multiple blocks in the same test and arrange the blocks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romanLcPeriod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Keep awareness of block locations when pushing blocks to designated area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lphaLcPeriod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Robot should not bump into any other block while pushing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lphaLcPeriod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Robot should know which blocks have and have not been moved to designated area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lphaLcPeriod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Robot should place the blocks in designated order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1"/>
          <p:cNvSpPr txBox="1"/>
          <p:nvPr/>
        </p:nvSpPr>
        <p:spPr>
          <a:xfrm>
            <a:off x="2204012" y="446107"/>
            <a:ext cx="479867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Sources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11"/>
          <p:cNvSpPr txBox="1"/>
          <p:nvPr/>
        </p:nvSpPr>
        <p:spPr>
          <a:xfrm>
            <a:off x="2199189" y="1642158"/>
            <a:ext cx="8761800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Bapat, Krutika. “Find Center of a Blob (Centroid) Using Opencv (c++/Python).” </a:t>
            </a:r>
            <a:r>
              <a:rPr i="1" lang="en-US" sz="16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LearnOpenCV</a:t>
            </a:r>
            <a:r>
              <a:rPr lang="en-US" sz="16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, 19 July 2018, https://learnopencv.com/find-center-of-blob-centroid-using-opencv-cpp-python/. </a:t>
            </a:r>
            <a:endParaRPr sz="16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“Feature Matching.” </a:t>
            </a:r>
            <a:r>
              <a:rPr i="1" lang="en-US" sz="16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OpenCV</a:t>
            </a:r>
            <a:r>
              <a:rPr lang="en-US" sz="16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, https://docs.opencv.org/4.x/dc/dc3/tutorial_py_matcher.html. </a:t>
            </a:r>
            <a:endParaRPr sz="16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“Teach Ros Effectively.” </a:t>
            </a:r>
            <a:r>
              <a:rPr i="1" lang="en-US" sz="16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The Construct</a:t>
            </a:r>
            <a:r>
              <a:rPr lang="en-US" sz="16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, https://www.theconstructsim.com/for-campus/</a:t>
            </a:r>
            <a:endParaRPr sz="16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Tyagi, Deepanshu. “Introduction to Orb (Oriented Fast and Rotated Brief).” </a:t>
            </a:r>
            <a:r>
              <a:rPr i="1" lang="en-US" sz="16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Medium</a:t>
            </a:r>
            <a:r>
              <a:rPr lang="en-US" sz="16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, Data Breach, 1 Jan. 2019, https://medium.com/data-breach/introduction-to-orb-oriented-fast-and-rotated-brief-4220e8ec40cf. </a:t>
            </a:r>
            <a:endParaRPr sz="16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"/>
          <p:cNvSpPr txBox="1"/>
          <p:nvPr/>
        </p:nvSpPr>
        <p:spPr>
          <a:xfrm>
            <a:off x="1921479" y="237444"/>
            <a:ext cx="27432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Task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900" y="1002475"/>
            <a:ext cx="3874100" cy="516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4175" y="945325"/>
            <a:ext cx="3874100" cy="5139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"/>
          <p:cNvSpPr txBox="1"/>
          <p:nvPr/>
        </p:nvSpPr>
        <p:spPr>
          <a:xfrm>
            <a:off x="1612005" y="485104"/>
            <a:ext cx="663905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Designing the Environment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4"/>
          <p:cNvSpPr txBox="1"/>
          <p:nvPr/>
        </p:nvSpPr>
        <p:spPr>
          <a:xfrm>
            <a:off x="2105684" y="1812757"/>
            <a:ext cx="56517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Char char="•"/>
            </a:pPr>
            <a:r>
              <a:rPr lang="en-US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Hard Surface</a:t>
            </a:r>
            <a:endParaRPr sz="2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Char char="•"/>
            </a:pPr>
            <a:r>
              <a:rPr lang="en-US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Clear Environment</a:t>
            </a:r>
            <a:endParaRPr sz="2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Char char="•"/>
            </a:pPr>
            <a:r>
              <a:rPr lang="en-US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Color Control</a:t>
            </a:r>
            <a:endParaRPr sz="2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Tape will be used for walls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73" name="Google Shape;17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7384" y="1032415"/>
            <a:ext cx="4040634" cy="5360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5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79" name="Google Shape;179;p5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80" name="Google Shape;180;p5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81" name="Google Shape;181;p5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82" name="Google Shape;182;p5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470B"/>
            </a:solidFill>
            <a:ln>
              <a:noFill/>
            </a:ln>
          </p:spPr>
        </p:sp>
        <p:sp>
          <p:nvSpPr>
            <p:cNvPr id="183" name="Google Shape;183;p5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96B10"/>
            </a:solidFill>
            <a:ln>
              <a:noFill/>
            </a:ln>
          </p:spPr>
        </p:sp>
        <p:sp>
          <p:nvSpPr>
            <p:cNvPr id="184" name="Google Shape;184;p5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85" name="Google Shape;185;p5"/>
          <p:cNvSpPr txBox="1"/>
          <p:nvPr/>
        </p:nvSpPr>
        <p:spPr>
          <a:xfrm>
            <a:off x="1484312" y="685800"/>
            <a:ext cx="4074345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Robot Design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5"/>
          <p:cNvSpPr txBox="1"/>
          <p:nvPr/>
        </p:nvSpPr>
        <p:spPr>
          <a:xfrm>
            <a:off x="1484311" y="1527148"/>
            <a:ext cx="5136852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72415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96B10"/>
              </a:buClr>
              <a:buSzPts val="2400"/>
              <a:buFont typeface="Corbel"/>
              <a:buChar char="•"/>
            </a:pPr>
            <a:r>
              <a:rPr i="0" lang="en-US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Drive systems</a:t>
            </a:r>
            <a:endParaRPr i="0" sz="2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72415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B96C11"/>
              </a:buClr>
              <a:buSzPts val="2400"/>
              <a:buFont typeface="Corbel"/>
              <a:buChar char="•"/>
            </a:pPr>
            <a:r>
              <a:rPr lang="en-US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Camera</a:t>
            </a:r>
            <a:endParaRPr i="0" sz="2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72415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B96C11"/>
              </a:buClr>
              <a:buSzPts val="2400"/>
              <a:buFont typeface="Corbel"/>
              <a:buChar char="•"/>
            </a:pPr>
            <a:r>
              <a:rPr i="0" lang="en-US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Pi 4 B</a:t>
            </a:r>
            <a:endParaRPr i="0" sz="2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120015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B96C11"/>
              </a:buClr>
              <a:buSzPts val="261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A picture containing indoor, projector&#10;&#10;Description automatically generated" id="187" name="Google Shape;187;p5"/>
          <p:cNvPicPr preferRelativeResize="0"/>
          <p:nvPr/>
        </p:nvPicPr>
        <p:blipFill rotWithShape="1">
          <a:blip r:embed="rId4">
            <a:alphaModFix/>
          </a:blip>
          <a:srcRect b="2" l="0" r="2" t="2936"/>
          <a:stretch/>
        </p:blipFill>
        <p:spPr>
          <a:xfrm>
            <a:off x="6892924" y="10"/>
            <a:ext cx="5299077" cy="6857990"/>
          </a:xfrm>
          <a:custGeom>
            <a:rect b="b" l="l" r="r" t="t"/>
            <a:pathLst>
              <a:path extrusionOk="0" h="6858000" w="5299077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88" name="Google Shape;18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0995" y="4255475"/>
            <a:ext cx="2743200" cy="1810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94" name="Google Shape;194;p6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95" name="Google Shape;195;p6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96" name="Google Shape;196;p6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97" name="Google Shape;197;p6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470B"/>
            </a:solidFill>
            <a:ln>
              <a:noFill/>
            </a:ln>
          </p:spPr>
        </p:sp>
        <p:sp>
          <p:nvSpPr>
            <p:cNvPr id="198" name="Google Shape;198;p6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96B10"/>
            </a:solidFill>
            <a:ln>
              <a:noFill/>
            </a:ln>
          </p:spPr>
        </p:sp>
        <p:sp>
          <p:nvSpPr>
            <p:cNvPr id="199" name="Google Shape;199;p6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200" name="Google Shape;200;p6"/>
          <p:cNvSpPr txBox="1"/>
          <p:nvPr/>
        </p:nvSpPr>
        <p:spPr>
          <a:xfrm>
            <a:off x="679382" y="41856"/>
            <a:ext cx="4074345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6"/>
          <p:cNvSpPr txBox="1"/>
          <p:nvPr/>
        </p:nvSpPr>
        <p:spPr>
          <a:xfrm>
            <a:off x="1656029" y="1293252"/>
            <a:ext cx="5136852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96B10"/>
              </a:buClr>
              <a:buSzPts val="348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ROS Noetic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B96B10"/>
              </a:buClr>
              <a:buSzPts val="348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Networked ROS</a:t>
            </a:r>
            <a:endParaRPr sz="2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74320" lvl="0" marL="3429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B96B10"/>
              </a:buClr>
              <a:buSzPts val="2400"/>
              <a:buFont typeface="Corbel"/>
              <a:buChar char="•"/>
            </a:pPr>
            <a:r>
              <a:rPr lang="en-US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Rostopics</a:t>
            </a:r>
            <a:endParaRPr sz="2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120015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B96B10"/>
              </a:buClr>
              <a:buSzPts val="261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120015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B96B10"/>
              </a:buClr>
              <a:buSzPts val="261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02" name="Google Shape;20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3450" y="444975"/>
            <a:ext cx="6476650" cy="596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g1f28e6f3d37_0_3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08" name="Google Shape;208;g1f28e6f3d37_0_3"/>
            <p:cNvSpPr/>
            <p:nvPr/>
          </p:nvSpPr>
          <p:spPr>
            <a:xfrm>
              <a:off x="1627188" y="0"/>
              <a:ext cx="1122362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9" name="Google Shape;209;g1f28e6f3d37_0_3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10" name="Google Shape;210;g1f28e6f3d37_0_3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11" name="Google Shape;211;g1f28e6f3d37_0_3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470B"/>
            </a:solidFill>
            <a:ln>
              <a:noFill/>
            </a:ln>
          </p:spPr>
        </p:sp>
        <p:sp>
          <p:nvSpPr>
            <p:cNvPr id="212" name="Google Shape;212;g1f28e6f3d37_0_3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96B10"/>
            </a:solidFill>
            <a:ln>
              <a:noFill/>
            </a:ln>
          </p:spPr>
        </p:sp>
        <p:sp>
          <p:nvSpPr>
            <p:cNvPr id="213" name="Google Shape;213;g1f28e6f3d37_0_3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214" name="Google Shape;214;g1f28e6f3d37_0_3"/>
          <p:cNvSpPr txBox="1"/>
          <p:nvPr/>
        </p:nvSpPr>
        <p:spPr>
          <a:xfrm>
            <a:off x="679382" y="41856"/>
            <a:ext cx="40743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     State Machine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1f28e6f3d37_0_3"/>
          <p:cNvSpPr txBox="1"/>
          <p:nvPr/>
        </p:nvSpPr>
        <p:spPr>
          <a:xfrm>
            <a:off x="1656029" y="1293252"/>
            <a:ext cx="51369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96B10"/>
              </a:buClr>
              <a:buSzPts val="348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Locomotion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B96B10"/>
              </a:buClr>
              <a:buSzPts val="348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Navigation</a:t>
            </a:r>
            <a:endParaRPr sz="2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74320" lvl="0" marL="3429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B96B10"/>
              </a:buClr>
              <a:buSzPts val="2400"/>
              <a:buFont typeface="Corbel"/>
              <a:buChar char="•"/>
            </a:pPr>
            <a:r>
              <a:rPr lang="en-US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Logic</a:t>
            </a:r>
            <a:endParaRPr sz="2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120015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B96B10"/>
              </a:buClr>
              <a:buSzPts val="261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120015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B96B10"/>
              </a:buClr>
              <a:buSzPts val="261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16" name="Google Shape;216;g1f28e6f3d37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4875" y="241250"/>
            <a:ext cx="6148851" cy="6375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1f28e6f3d37_0_3"/>
          <p:cNvSpPr/>
          <p:nvPr/>
        </p:nvSpPr>
        <p:spPr>
          <a:xfrm>
            <a:off x="7709700" y="1353800"/>
            <a:ext cx="1055100" cy="13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"/>
          <p:cNvSpPr txBox="1"/>
          <p:nvPr/>
        </p:nvSpPr>
        <p:spPr>
          <a:xfrm>
            <a:off x="1693333" y="169332"/>
            <a:ext cx="356216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Computer Vision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7"/>
          <p:cNvSpPr txBox="1"/>
          <p:nvPr/>
        </p:nvSpPr>
        <p:spPr>
          <a:xfrm>
            <a:off x="7422675" y="1253700"/>
            <a:ext cx="3781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Camera mounted on NibblesBot</a:t>
            </a:r>
            <a:endParaRPr sz="20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24" name="Google Shape;224;p7"/>
          <p:cNvSpPr txBox="1"/>
          <p:nvPr/>
        </p:nvSpPr>
        <p:spPr>
          <a:xfrm>
            <a:off x="2127825" y="1253688"/>
            <a:ext cx="3996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orbel"/>
                <a:ea typeface="Corbel"/>
                <a:cs typeface="Corbel"/>
                <a:sym typeface="Corbel"/>
              </a:rPr>
              <a:t>What NibblesBot sees</a:t>
            </a:r>
            <a:endParaRPr sz="2000"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25" name="Google Shape;22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275" y="1746300"/>
            <a:ext cx="6014266" cy="451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2675" y="1746300"/>
            <a:ext cx="3562176" cy="4749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8"/>
          <p:cNvSpPr txBox="1"/>
          <p:nvPr/>
        </p:nvSpPr>
        <p:spPr>
          <a:xfrm>
            <a:off x="1674519" y="169333"/>
            <a:ext cx="44308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Computer Vision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8"/>
          <p:cNvSpPr txBox="1"/>
          <p:nvPr/>
        </p:nvSpPr>
        <p:spPr>
          <a:xfrm>
            <a:off x="2163673" y="1254715"/>
            <a:ext cx="5649284" cy="2492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Using ORB feature detection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Detect key points and compute descriptors from images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Initialize a Brute Force Matcher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Draw bounding box in testing image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1714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33" name="Google Shape;23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9678" y="857447"/>
            <a:ext cx="3533422" cy="4723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35234" y="4213991"/>
            <a:ext cx="2469039" cy="2432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1525" y="4217860"/>
            <a:ext cx="2471683" cy="243664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8"/>
          <p:cNvSpPr txBox="1"/>
          <p:nvPr/>
        </p:nvSpPr>
        <p:spPr>
          <a:xfrm>
            <a:off x="9445037" y="545630"/>
            <a:ext cx="225777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Testing Image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8"/>
          <p:cNvSpPr txBox="1"/>
          <p:nvPr/>
        </p:nvSpPr>
        <p:spPr>
          <a:xfrm>
            <a:off x="4619036" y="3884610"/>
            <a:ext cx="190029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Training Image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8"/>
          <p:cNvSpPr txBox="1"/>
          <p:nvPr/>
        </p:nvSpPr>
        <p:spPr>
          <a:xfrm>
            <a:off x="8259703" y="6246518"/>
            <a:ext cx="231422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&lt;- 1000 Features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ext, container&#10;&#10;Description automatically generated" id="243" name="Google Shape;243;g20c6e2ba136_0_0"/>
          <p:cNvPicPr preferRelativeResize="0"/>
          <p:nvPr/>
        </p:nvPicPr>
        <p:blipFill rotWithShape="1">
          <a:blip r:embed="rId3">
            <a:alphaModFix/>
          </a:blip>
          <a:srcRect b="16507" l="0" r="0" t="17223"/>
          <a:stretch/>
        </p:blipFill>
        <p:spPr>
          <a:xfrm>
            <a:off x="3153365" y="770833"/>
            <a:ext cx="2743200" cy="242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20c6e2ba136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366" y="744604"/>
            <a:ext cx="2476500" cy="24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20c6e2ba136_0_0"/>
          <p:cNvSpPr txBox="1"/>
          <p:nvPr/>
        </p:nvSpPr>
        <p:spPr>
          <a:xfrm>
            <a:off x="2357690" y="402896"/>
            <a:ext cx="2022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13 Features</a:t>
            </a:r>
            <a:endParaRPr/>
          </a:p>
        </p:txBody>
      </p:sp>
      <p:pic>
        <p:nvPicPr>
          <p:cNvPr id="246" name="Google Shape;246;g20c6e2ba136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8812" y="743955"/>
            <a:ext cx="2476500" cy="24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20c6e2ba136_0_0"/>
          <p:cNvPicPr preferRelativeResize="0"/>
          <p:nvPr/>
        </p:nvPicPr>
        <p:blipFill rotWithShape="1">
          <a:blip r:embed="rId6">
            <a:alphaModFix/>
          </a:blip>
          <a:srcRect b="15826" l="0" r="0" t="16308"/>
          <a:stretch/>
        </p:blipFill>
        <p:spPr>
          <a:xfrm>
            <a:off x="9346355" y="744558"/>
            <a:ext cx="2743200" cy="248431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20c6e2ba136_0_0"/>
          <p:cNvSpPr txBox="1"/>
          <p:nvPr/>
        </p:nvSpPr>
        <p:spPr>
          <a:xfrm>
            <a:off x="8547439" y="402896"/>
            <a:ext cx="178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25 Features</a:t>
            </a:r>
            <a:endParaRPr/>
          </a:p>
        </p:txBody>
      </p:sp>
      <p:pic>
        <p:nvPicPr>
          <p:cNvPr id="249" name="Google Shape;249;g20c6e2ba136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4366" y="4038819"/>
            <a:ext cx="2476500" cy="2476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sign&#10;&#10;Description automatically generated" id="250" name="Google Shape;250;g20c6e2ba136_0_0"/>
          <p:cNvPicPr preferRelativeResize="0"/>
          <p:nvPr/>
        </p:nvPicPr>
        <p:blipFill rotWithShape="1">
          <a:blip r:embed="rId8">
            <a:alphaModFix/>
          </a:blip>
          <a:srcRect b="16024" l="0" r="-321" t="15552"/>
          <a:stretch/>
        </p:blipFill>
        <p:spPr>
          <a:xfrm>
            <a:off x="3139089" y="4027418"/>
            <a:ext cx="2751964" cy="250464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20c6e2ba136_0_0"/>
          <p:cNvSpPr txBox="1"/>
          <p:nvPr/>
        </p:nvSpPr>
        <p:spPr>
          <a:xfrm>
            <a:off x="2424515" y="3701652"/>
            <a:ext cx="145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50 Features</a:t>
            </a:r>
            <a:endParaRPr/>
          </a:p>
        </p:txBody>
      </p:sp>
      <p:pic>
        <p:nvPicPr>
          <p:cNvPr id="252" name="Google Shape;252;g20c6e2ba136_0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543622" y="4028438"/>
            <a:ext cx="2476500" cy="24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20c6e2ba136_0_0"/>
          <p:cNvPicPr preferRelativeResize="0"/>
          <p:nvPr/>
        </p:nvPicPr>
        <p:blipFill rotWithShape="1">
          <a:blip r:embed="rId10">
            <a:alphaModFix/>
          </a:blip>
          <a:srcRect b="16027" l="0" r="0" t="16027"/>
          <a:stretch/>
        </p:blipFill>
        <p:spPr>
          <a:xfrm>
            <a:off x="9345708" y="4025473"/>
            <a:ext cx="2743200" cy="248713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20c6e2ba136_0_0"/>
          <p:cNvSpPr txBox="1"/>
          <p:nvPr/>
        </p:nvSpPr>
        <p:spPr>
          <a:xfrm>
            <a:off x="8548414" y="3704896"/>
            <a:ext cx="226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100 Features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EB8F22"/>
      </a:accent1>
      <a:accent2>
        <a:srgbClr val="CD4223"/>
      </a:accent2>
      <a:accent3>
        <a:srgbClr val="A89374"/>
      </a:accent3>
      <a:accent4>
        <a:srgbClr val="83AA67"/>
      </a:accent4>
      <a:accent5>
        <a:srgbClr val="4FA9C1"/>
      </a:accent5>
      <a:accent6>
        <a:srgbClr val="9390AF"/>
      </a:accent6>
      <a:hlink>
        <a:srgbClr val="EC7220"/>
      </a:hlink>
      <a:folHlink>
        <a:srgbClr val="F0935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2023-01-27T04:38:01Z</dcterms:created>
</cp:coreProperties>
</file>